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a:p>
        </p:txBody>
      </p:sp>
      <p:sp>
        <p:nvSpPr>
          <p:cNvPr id="4" name="Date Placeholder 3"/>
          <p:cNvSpPr>
            <a:spLocks noGrp="1"/>
          </p:cNvSpPr>
          <p:nvPr>
            <p:ph type="dt" sz="half" idx="10"/>
          </p:nvPr>
        </p:nvSpPr>
        <p:spPr/>
        <p:txBody>
          <a:bodyPr/>
          <a:lstStyle/>
          <a:p>
            <a:fld id="{E1D5EE54-98D8-48FB-856C-00399916AC74}" type="datetimeFigureOut">
              <a:rPr lang="de-DE" smtClean="0"/>
              <a:t>23.01.2019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1591455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E1D5EE54-98D8-48FB-856C-00399916AC74}" type="datetimeFigureOut">
              <a:rPr lang="de-DE" smtClean="0"/>
              <a:t>23.01.2019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396994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E1D5EE54-98D8-48FB-856C-00399916AC74}" type="datetimeFigureOut">
              <a:rPr lang="de-DE" smtClean="0"/>
              <a:t>23.01.2019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2084892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1_White Title Slide">
    <p:spTree>
      <p:nvGrpSpPr>
        <p:cNvPr id="1" name=""/>
        <p:cNvGrpSpPr/>
        <p:nvPr/>
      </p:nvGrpSpPr>
      <p:grpSpPr>
        <a:xfrm>
          <a:off x="0" y="0"/>
          <a:ext cx="0" cy="0"/>
          <a:chOff x="0" y="0"/>
          <a:chExt cx="0" cy="0"/>
        </a:xfrm>
      </p:grpSpPr>
      <p:sp>
        <p:nvSpPr>
          <p:cNvPr id="7" name="Text Placeholder 42">
            <a:extLst>
              <a:ext uri="{FF2B5EF4-FFF2-40B4-BE49-F238E27FC236}">
                <a16:creationId xmlns:a16="http://schemas.microsoft.com/office/drawing/2014/main" id="{A4F04206-BA94-4881-BA5F-F4855044D621}"/>
              </a:ext>
            </a:extLst>
          </p:cNvPr>
          <p:cNvSpPr>
            <a:spLocks noGrp="1"/>
          </p:cNvSpPr>
          <p:nvPr>
            <p:ph type="body" sz="quarter" idx="11" hasCustomPrompt="1"/>
          </p:nvPr>
        </p:nvSpPr>
        <p:spPr>
          <a:xfrm>
            <a:off x="367200" y="1200000"/>
            <a:ext cx="8359200" cy="2640000"/>
          </a:xfrm>
          <a:prstGeom prst="rect">
            <a:avLst/>
          </a:prstGeom>
        </p:spPr>
        <p:txBody>
          <a:bodyPr lIns="0" tIns="0" rIns="0" bIns="0"/>
          <a:lstStyle>
            <a:lvl1pPr marL="0" indent="0">
              <a:spcBef>
                <a:spcPts val="0"/>
              </a:spcBef>
              <a:spcAft>
                <a:spcPts val="600"/>
              </a:spcAft>
              <a:buNone/>
              <a:defRPr sz="6600" baseline="0">
                <a:solidFill>
                  <a:schemeClr val="tx1"/>
                </a:solidFill>
                <a:latin typeface="Nokia Pure Headline Ultra Light" panose="020B0204020202020204" pitchFamily="34" charset="0"/>
              </a:defRPr>
            </a:lvl1pPr>
          </a:lstStyle>
          <a:p>
            <a:pPr lvl="0"/>
            <a:r>
              <a:rPr lang="en-US" dirty="0"/>
              <a:t>Main headline in sentence case here</a:t>
            </a:r>
          </a:p>
        </p:txBody>
      </p:sp>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4080000"/>
            <a:ext cx="8291898" cy="21024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98648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787200"/>
            <a:ext cx="8308800" cy="4128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374400"/>
            <a:ext cx="8308800" cy="4128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440000"/>
            <a:ext cx="8308800" cy="47472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6422400"/>
            <a:ext cx="4536000" cy="1632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23126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10"/>
          </p:nvPr>
        </p:nvSpPr>
        <p:spPr/>
        <p:txBody>
          <a:bodyPr/>
          <a:lstStyle/>
          <a:p>
            <a:fld id="{E1D5EE54-98D8-48FB-856C-00399916AC74}" type="datetimeFigureOut">
              <a:rPr lang="de-DE" smtClean="0"/>
              <a:t>23.01.2019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3460052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D5EE54-98D8-48FB-856C-00399916AC74}" type="datetimeFigureOut">
              <a:rPr lang="de-DE" smtClean="0"/>
              <a:t>23.01.2019</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1771589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Date Placeholder 4"/>
          <p:cNvSpPr>
            <a:spLocks noGrp="1"/>
          </p:cNvSpPr>
          <p:nvPr>
            <p:ph type="dt" sz="half" idx="10"/>
          </p:nvPr>
        </p:nvSpPr>
        <p:spPr/>
        <p:txBody>
          <a:bodyPr/>
          <a:lstStyle/>
          <a:p>
            <a:fld id="{E1D5EE54-98D8-48FB-856C-00399916AC74}" type="datetimeFigureOut">
              <a:rPr lang="de-DE" smtClean="0"/>
              <a:t>23.01.2019</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11658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7" name="Date Placeholder 6"/>
          <p:cNvSpPr>
            <a:spLocks noGrp="1"/>
          </p:cNvSpPr>
          <p:nvPr>
            <p:ph type="dt" sz="half" idx="10"/>
          </p:nvPr>
        </p:nvSpPr>
        <p:spPr/>
        <p:txBody>
          <a:bodyPr/>
          <a:lstStyle/>
          <a:p>
            <a:fld id="{E1D5EE54-98D8-48FB-856C-00399916AC74}" type="datetimeFigureOut">
              <a:rPr lang="de-DE" smtClean="0"/>
              <a:t>23.01.2019</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3208444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Date Placeholder 2"/>
          <p:cNvSpPr>
            <a:spLocks noGrp="1"/>
          </p:cNvSpPr>
          <p:nvPr>
            <p:ph type="dt" sz="half" idx="10"/>
          </p:nvPr>
        </p:nvSpPr>
        <p:spPr/>
        <p:txBody>
          <a:bodyPr/>
          <a:lstStyle/>
          <a:p>
            <a:fld id="{E1D5EE54-98D8-48FB-856C-00399916AC74}" type="datetimeFigureOut">
              <a:rPr lang="de-DE" smtClean="0"/>
              <a:t>23.01.2019</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26041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D5EE54-98D8-48FB-856C-00399916AC74}" type="datetimeFigureOut">
              <a:rPr lang="de-DE" smtClean="0"/>
              <a:t>23.01.2019</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565938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5EE54-98D8-48FB-856C-00399916AC74}" type="datetimeFigureOut">
              <a:rPr lang="de-DE" smtClean="0"/>
              <a:t>23.01.2019</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815609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D5EE54-98D8-48FB-856C-00399916AC74}" type="datetimeFigureOut">
              <a:rPr lang="de-DE" smtClean="0"/>
              <a:t>23.01.2019</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03471B2-5DE5-4A64-8AB3-A7C011FCBFFB}" type="slidenum">
              <a:rPr lang="de-DE" smtClean="0"/>
              <a:t>‹#›</a:t>
            </a:fld>
            <a:endParaRPr lang="de-DE"/>
          </a:p>
        </p:txBody>
      </p:sp>
    </p:spTree>
    <p:extLst>
      <p:ext uri="{BB962C8B-B14F-4D97-AF65-F5344CB8AC3E}">
        <p14:creationId xmlns:p14="http://schemas.microsoft.com/office/powerpoint/2010/main" val="231142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de-D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D5EE54-98D8-48FB-856C-00399916AC74}" type="datetimeFigureOut">
              <a:rPr lang="de-DE" smtClean="0"/>
              <a:t>23.01.2019</a:t>
            </a:fld>
            <a:endParaRPr lang="de-D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3471B2-5DE5-4A64-8AB3-A7C011FCBFFB}" type="slidenum">
              <a:rPr lang="de-DE" smtClean="0"/>
              <a:t>‹#›</a:t>
            </a:fld>
            <a:endParaRPr lang="de-DE"/>
          </a:p>
        </p:txBody>
      </p:sp>
    </p:spTree>
    <p:extLst>
      <p:ext uri="{BB962C8B-B14F-4D97-AF65-F5344CB8AC3E}">
        <p14:creationId xmlns:p14="http://schemas.microsoft.com/office/powerpoint/2010/main" val="2049386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sa/WG3_Security/TSGS3_93_Spokane/Docs/S3-183659.zip" TargetMode="External"/><Relationship Id="rId2" Type="http://schemas.openxmlformats.org/officeDocument/2006/relationships/hyperlink" Target="http://www.3gpp.org/ftp/tsg_sa/WG2_Arch/TSGS2_129BIS_West_Palm_Beach/Docs/S2-1813059.zip"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3AE4A4-F521-4B46-BB77-BDFFF6278B02}"/>
              </a:ext>
            </a:extLst>
          </p:cNvPr>
          <p:cNvSpPr>
            <a:spLocks noGrp="1"/>
          </p:cNvSpPr>
          <p:nvPr>
            <p:ph type="body" sz="quarter" idx="11"/>
          </p:nvPr>
        </p:nvSpPr>
        <p:spPr>
          <a:xfrm>
            <a:off x="500658" y="1949529"/>
            <a:ext cx="8350321" cy="2640000"/>
          </a:xfrm>
        </p:spPr>
        <p:txBody>
          <a:bodyPr anchor="ctr"/>
          <a:lstStyle/>
          <a:p>
            <a:r>
              <a:rPr lang="en-IN" sz="2800" dirty="0" smtClean="0">
                <a:latin typeface="Arial" panose="020B0604020202020204" pitchFamily="34" charset="0"/>
                <a:cs typeface="Arial" panose="020B0604020202020204" pitchFamily="34" charset="0"/>
              </a:rPr>
              <a:t>Discussion on providing AS security during RRC connection establishment to protect slice identity</a:t>
            </a:r>
            <a:r>
              <a:rPr lang="en-US" sz="2800" dirty="0" smtClean="0">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03B9EFB1-9279-469D-AA80-F88D5A3DA5DF}"/>
              </a:ext>
            </a:extLst>
          </p:cNvPr>
          <p:cNvSpPr txBox="1"/>
          <p:nvPr/>
        </p:nvSpPr>
        <p:spPr>
          <a:xfrm>
            <a:off x="217715" y="254266"/>
            <a:ext cx="8734696" cy="849916"/>
          </a:xfrm>
          <a:prstGeom prst="rect">
            <a:avLst/>
          </a:prstGeom>
          <a:noFill/>
        </p:spPr>
        <p:txBody>
          <a:bodyPr wrap="none" lIns="72000" tIns="72000" rIns="72000" bIns="72000" rtlCol="0">
            <a:noAutofit/>
          </a:bodyPr>
          <a:lstStyle/>
          <a:p>
            <a:pPr>
              <a:spcAft>
                <a:spcPts val="0"/>
              </a:spcAft>
            </a:pPr>
            <a:r>
              <a:rPr lang="en-GB" sz="1200" b="1" dirty="0">
                <a:latin typeface="Arial" panose="020B0604020202020204" pitchFamily="34" charset="0"/>
                <a:ea typeface="SimSun" panose="02010600030101010101" pitchFamily="2" charset="-122"/>
              </a:rPr>
              <a:t>3GPP TSG SA WG3 (Security) Meeting #94	</a:t>
            </a:r>
            <a:r>
              <a:rPr lang="en-GB" sz="1200" b="1" dirty="0" smtClean="0">
                <a:latin typeface="Arial" panose="020B0604020202020204" pitchFamily="34" charset="0"/>
                <a:ea typeface="SimSun" panose="02010600030101010101" pitchFamily="2" charset="-122"/>
              </a:rPr>
              <a:t>			</a:t>
            </a:r>
            <a:r>
              <a:rPr lang="en-GB" sz="1200" b="1" dirty="0">
                <a:latin typeface="Arial" panose="020B0604020202020204" pitchFamily="34" charset="0"/>
                <a:ea typeface="SimSun" panose="02010600030101010101" pitchFamily="2" charset="-122"/>
              </a:rPr>
              <a:t>	</a:t>
            </a:r>
            <a:r>
              <a:rPr lang="en-GB" sz="1200" b="1" dirty="0" smtClean="0">
                <a:latin typeface="Arial" panose="020B0604020202020204" pitchFamily="34" charset="0"/>
                <a:ea typeface="SimSun" panose="02010600030101010101" pitchFamily="2" charset="-122"/>
              </a:rPr>
              <a:t>S3-190399</a:t>
            </a:r>
            <a:r>
              <a:rPr lang="en-GB" sz="1200" b="1" dirty="0" smtClean="0">
                <a:latin typeface="Arial" panose="020B0604020202020204" pitchFamily="34" charset="0"/>
                <a:ea typeface="SimSun" panose="02010600030101010101" pitchFamily="2" charset="-122"/>
              </a:rPr>
              <a:t>	</a:t>
            </a:r>
            <a:endParaRPr lang="en-IN" sz="1200" b="1" dirty="0" smtClean="0"/>
          </a:p>
          <a:p>
            <a:pPr>
              <a:spcAft>
                <a:spcPts val="0"/>
              </a:spcAft>
            </a:pPr>
            <a:r>
              <a:rPr lang="en-GB" sz="1200" b="1" dirty="0" smtClean="0">
                <a:latin typeface="Arial" panose="020B0604020202020204" pitchFamily="34" charset="0"/>
                <a:ea typeface="SimSun" panose="02010600030101010101" pitchFamily="2" charset="-122"/>
              </a:rPr>
              <a:t>28 </a:t>
            </a:r>
            <a:r>
              <a:rPr lang="en-GB" sz="1200" b="1" dirty="0">
                <a:latin typeface="Arial" panose="020B0604020202020204" pitchFamily="34" charset="0"/>
                <a:ea typeface="SimSun" panose="02010600030101010101" pitchFamily="2" charset="-122"/>
              </a:rPr>
              <a:t>January – 1 February 2019, Kochi (India)	</a:t>
            </a:r>
            <a:endParaRPr lang="en-IN" sz="1000" dirty="0">
              <a:effectLst/>
              <a:latin typeface="Times New Roman" panose="02020603050405020304" pitchFamily="18" charset="0"/>
              <a:ea typeface="SimSun" panose="02010600030101010101" pitchFamily="2" charset="-122"/>
            </a:endParaRPr>
          </a:p>
        </p:txBody>
      </p:sp>
      <p:pic>
        <p:nvPicPr>
          <p:cNvPr id="102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9879" y="5573479"/>
            <a:ext cx="1568774" cy="568959"/>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69696"/>
                  </a:outerShdw>
                </a:effectLst>
              </a14:hiddenEffects>
            </a:ext>
          </a:extLst>
        </p:spPr>
      </p:pic>
    </p:spTree>
    <p:extLst>
      <p:ext uri="{BB962C8B-B14F-4D97-AF65-F5344CB8AC3E}">
        <p14:creationId xmlns:p14="http://schemas.microsoft.com/office/powerpoint/2010/main" val="7566617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smtClean="0"/>
              <a:t>0. Background</a:t>
            </a:r>
            <a:endParaRPr lang="en-GB" b="1" dirty="0"/>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1" y="865425"/>
            <a:ext cx="8407223" cy="5841620"/>
          </a:xfrm>
        </p:spPr>
        <p:txBody>
          <a:bodyPr>
            <a:normAutofit/>
          </a:bodyPr>
          <a:lstStyle/>
          <a:p>
            <a:pPr marL="285750" indent="-285750">
              <a:buFont typeface="Arial" panose="020B0604020202020204" pitchFamily="34" charset="0"/>
              <a:buChar char="•"/>
            </a:pPr>
            <a:r>
              <a:rPr lang="en-GB" sz="2000" dirty="0" smtClean="0"/>
              <a:t>Agreement in Release 15 with regard to the </a:t>
            </a:r>
            <a:r>
              <a:rPr lang="en-GB" altLang="ja-JP" sz="2000" dirty="0"/>
              <a:t>NSSAI in Access </a:t>
            </a:r>
            <a:r>
              <a:rPr lang="en-GB" altLang="ja-JP" sz="2000" dirty="0" smtClean="0"/>
              <a:t>Stratum</a:t>
            </a:r>
          </a:p>
          <a:p>
            <a:pPr marL="516150" lvl="1" indent="-285750">
              <a:buFont typeface="Arial" panose="020B0604020202020204" pitchFamily="34" charset="0"/>
              <a:buChar char="•"/>
            </a:pPr>
            <a:r>
              <a:rPr lang="en-GB" sz="1800" dirty="0" smtClean="0"/>
              <a:t>NSSAI </a:t>
            </a:r>
            <a:r>
              <a:rPr lang="en-GB" sz="1800" dirty="0"/>
              <a:t>availability in AS </a:t>
            </a:r>
            <a:r>
              <a:rPr lang="en-GB" sz="1800" dirty="0" smtClean="0"/>
              <a:t>layer has </a:t>
            </a:r>
            <a:r>
              <a:rPr lang="en-GB" sz="1800" dirty="0"/>
              <a:t>been concluded in the </a:t>
            </a:r>
            <a:r>
              <a:rPr lang="en-GB" sz="1800" dirty="0" smtClean="0"/>
              <a:t>SA2 129bis </a:t>
            </a:r>
            <a:r>
              <a:rPr lang="en-GB" sz="1800" dirty="0"/>
              <a:t>meeting and the </a:t>
            </a:r>
            <a:r>
              <a:rPr lang="en-GB" altLang="ja-JP" sz="1800" dirty="0">
                <a:hlinkClick r:id="rId2"/>
              </a:rPr>
              <a:t>S2-1813059</a:t>
            </a:r>
            <a:r>
              <a:rPr lang="en-GB" altLang="ja-JP" sz="1800" dirty="0"/>
              <a:t> was agreed.</a:t>
            </a:r>
          </a:p>
          <a:p>
            <a:pPr marL="516150" lvl="1" indent="-285750">
              <a:buFont typeface="Arial" panose="020B0604020202020204" pitchFamily="34" charset="0"/>
              <a:buChar char="•"/>
            </a:pPr>
            <a:r>
              <a:rPr lang="en-GB" sz="1800" dirty="0"/>
              <a:t>This SA2 agreement </a:t>
            </a:r>
            <a:r>
              <a:rPr lang="en-GB" sz="1800" dirty="0" smtClean="0"/>
              <a:t>was achieved </a:t>
            </a:r>
            <a:r>
              <a:rPr lang="en-GB" sz="1800" dirty="0"/>
              <a:t>based on the instruction by the </a:t>
            </a:r>
            <a:r>
              <a:rPr lang="en-GB" sz="1800" dirty="0" smtClean="0"/>
              <a:t>LS from SA3 </a:t>
            </a:r>
            <a:r>
              <a:rPr lang="en-US" altLang="ja-JP" sz="1800" dirty="0" smtClean="0">
                <a:hlinkClick r:id="rId3"/>
              </a:rPr>
              <a:t>S3-183659</a:t>
            </a:r>
            <a:r>
              <a:rPr lang="en-US" altLang="ja-JP" sz="1800" dirty="0" smtClean="0"/>
              <a:t>.</a:t>
            </a:r>
          </a:p>
          <a:p>
            <a:pPr marL="516150" lvl="1" indent="-285750">
              <a:buFont typeface="Arial" panose="020B0604020202020204" pitchFamily="34" charset="0"/>
              <a:buChar char="•"/>
            </a:pPr>
            <a:endParaRPr lang="en-US" sz="1800" dirty="0"/>
          </a:p>
          <a:p>
            <a:pPr marL="285750" indent="-285750">
              <a:buFont typeface="Arial" panose="020B0604020202020204" pitchFamily="34" charset="0"/>
              <a:buChar char="•"/>
            </a:pPr>
            <a:r>
              <a:rPr lang="en-GB" sz="2000" dirty="0" smtClean="0"/>
              <a:t>Summary of agreement in Release 15:</a:t>
            </a:r>
          </a:p>
          <a:p>
            <a:pPr marL="516150" lvl="1" indent="-285750">
              <a:buFont typeface="Arial" panose="020B0604020202020204" pitchFamily="34" charset="0"/>
              <a:buChar char="•"/>
            </a:pPr>
            <a:r>
              <a:rPr lang="en-GB" sz="1800" dirty="0" smtClean="0"/>
              <a:t>5GC provides a flag to UE, when UE registers to the 5GS, indicating whether the NSSAI can be included in t</a:t>
            </a:r>
            <a:r>
              <a:rPr lang="en-US" sz="1800" dirty="0" smtClean="0"/>
              <a:t>he AS messages or not.</a:t>
            </a:r>
          </a:p>
          <a:p>
            <a:pPr marL="516150" lvl="1" indent="-285750">
              <a:buFont typeface="Arial" panose="020B0604020202020204" pitchFamily="34" charset="0"/>
              <a:buChar char="•"/>
            </a:pPr>
            <a:r>
              <a:rPr lang="en-US" sz="1800" dirty="0" smtClean="0"/>
              <a:t>If </a:t>
            </a:r>
            <a:r>
              <a:rPr lang="en-US" sz="1800" u="sng" dirty="0" smtClean="0"/>
              <a:t>UE is allowed and includes </a:t>
            </a:r>
            <a:r>
              <a:rPr lang="en-US" sz="1800" dirty="0" smtClean="0"/>
              <a:t>the NSSAI in the </a:t>
            </a:r>
            <a:r>
              <a:rPr lang="en-US" altLang="ja-JP" sz="1800" dirty="0" smtClean="0"/>
              <a:t>AS message, the NSSAI </a:t>
            </a:r>
            <a:r>
              <a:rPr lang="en-US" sz="1800" dirty="0" smtClean="0"/>
              <a:t>is referred by the RAN to perform the network slice specific RAN functions. For example, AMF selection based on the NSSAI and/or Slice congestion control at the RAN.</a:t>
            </a:r>
          </a:p>
          <a:p>
            <a:pPr marL="516150" lvl="1" indent="-285750">
              <a:buFont typeface="Arial" panose="020B0604020202020204" pitchFamily="34" charset="0"/>
              <a:buChar char="•"/>
            </a:pPr>
            <a:r>
              <a:rPr lang="en-US" altLang="ja-JP" sz="1800" dirty="0"/>
              <a:t>If </a:t>
            </a:r>
            <a:r>
              <a:rPr lang="en-US" altLang="ja-JP" sz="1800" u="sng" dirty="0"/>
              <a:t>UE is </a:t>
            </a:r>
            <a:r>
              <a:rPr lang="en-US" altLang="ja-JP" sz="1800" u="sng" dirty="0" smtClean="0"/>
              <a:t>NOT allowed </a:t>
            </a:r>
            <a:r>
              <a:rPr lang="en-US" altLang="ja-JP" sz="1800" u="sng" dirty="0"/>
              <a:t>and </a:t>
            </a:r>
            <a:r>
              <a:rPr lang="en-US" altLang="ja-JP" sz="1800" u="sng" dirty="0" smtClean="0"/>
              <a:t>does not include </a:t>
            </a:r>
            <a:r>
              <a:rPr lang="en-US" altLang="ja-JP" sz="1800" dirty="0"/>
              <a:t>the NSSAI in the AS message</a:t>
            </a:r>
            <a:r>
              <a:rPr lang="en-US" altLang="ja-JP" sz="1800" dirty="0" smtClean="0"/>
              <a:t>, all R</a:t>
            </a:r>
            <a:r>
              <a:rPr lang="en-US" altLang="ja-JP" sz="1800" dirty="0"/>
              <a:t> network slice specific RAN functions </a:t>
            </a:r>
            <a:r>
              <a:rPr lang="en-US" altLang="ja-JP" sz="1800" dirty="0" smtClean="0"/>
              <a:t>are disabled.</a:t>
            </a:r>
          </a:p>
          <a:p>
            <a:pPr marL="516150" lvl="1"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2000" dirty="0" smtClean="0">
                <a:solidFill>
                  <a:srgbClr val="FF0000"/>
                </a:solidFill>
              </a:rPr>
              <a:t>Observation: </a:t>
            </a:r>
          </a:p>
          <a:p>
            <a:pPr marL="516150" lvl="1" indent="-285750">
              <a:buFont typeface="Arial" panose="020B0604020202020204" pitchFamily="34" charset="0"/>
              <a:buChar char="•"/>
            </a:pPr>
            <a:r>
              <a:rPr lang="en-US" sz="1800" dirty="0" smtClean="0">
                <a:solidFill>
                  <a:srgbClr val="FF0000"/>
                </a:solidFill>
              </a:rPr>
              <a:t>There is a trade-off in release 15 whether operators to have the NSSAI security protection on AS layer OR to have </a:t>
            </a:r>
            <a:r>
              <a:rPr lang="en-US" altLang="ja-JP" sz="1800" dirty="0">
                <a:solidFill>
                  <a:srgbClr val="FF0000"/>
                </a:solidFill>
              </a:rPr>
              <a:t>the network slice specific RAN functions</a:t>
            </a:r>
            <a:r>
              <a:rPr lang="en-US" sz="1800" dirty="0" smtClean="0">
                <a:solidFill>
                  <a:srgbClr val="FF0000"/>
                </a:solidFill>
              </a:rPr>
              <a:t>.</a:t>
            </a:r>
          </a:p>
          <a:p>
            <a:pPr marL="516150" lvl="1" indent="-285750">
              <a:buFont typeface="Arial" panose="020B0604020202020204" pitchFamily="34" charset="0"/>
              <a:buChar char="•"/>
            </a:pPr>
            <a:r>
              <a:rPr lang="en-US" sz="1800" dirty="0" smtClean="0"/>
              <a:t>Operators cannot get both. </a:t>
            </a:r>
            <a:r>
              <a:rPr lang="en-US" sz="1800" b="1" u="sng" dirty="0" smtClean="0"/>
              <a:t>This is the limitation in Release 15</a:t>
            </a:r>
            <a:r>
              <a:rPr lang="en-US" sz="1800" dirty="0" smtClean="0"/>
              <a:t>. </a:t>
            </a:r>
            <a:endParaRPr lang="en-GB" sz="1800" dirty="0"/>
          </a:p>
        </p:txBody>
      </p:sp>
    </p:spTree>
    <p:extLst>
      <p:ext uri="{BB962C8B-B14F-4D97-AF65-F5344CB8AC3E}">
        <p14:creationId xmlns:p14="http://schemas.microsoft.com/office/powerpoint/2010/main" val="19824860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smtClean="0"/>
              <a:t>1. Requirements  (1/2)</a:t>
            </a:r>
            <a:endParaRPr lang="en-GB" b="1" dirty="0"/>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0" y="1016380"/>
            <a:ext cx="8407223" cy="5218957"/>
          </a:xfrm>
        </p:spPr>
        <p:txBody>
          <a:bodyPr>
            <a:normAutofit/>
          </a:bodyPr>
          <a:lstStyle/>
          <a:p>
            <a:pPr marL="285750" indent="-285750">
              <a:buFont typeface="Arial" panose="020B0604020202020204" pitchFamily="34" charset="0"/>
              <a:buChar char="•"/>
            </a:pPr>
            <a:r>
              <a:rPr lang="en-GB" sz="2000" dirty="0" smtClean="0"/>
              <a:t>Requirements from security perspective:</a:t>
            </a:r>
            <a:endParaRPr lang="en-GB" sz="2000" dirty="0"/>
          </a:p>
          <a:p>
            <a:pPr marL="516150" lvl="1" indent="-285750">
              <a:buFont typeface="Arial" panose="020B0604020202020204" pitchFamily="34" charset="0"/>
              <a:buChar char="•"/>
            </a:pPr>
            <a:r>
              <a:rPr lang="en-GB" sz="1800" dirty="0" smtClean="0"/>
              <a:t>S-NSSAI shall be send encrypted in the AS and NAS (SA1 guidance [1]).</a:t>
            </a:r>
          </a:p>
          <a:p>
            <a:pPr marL="516150" lvl="1" indent="-285750">
              <a:buFont typeface="Arial" panose="020B0604020202020204" pitchFamily="34" charset="0"/>
              <a:buChar char="•"/>
            </a:pPr>
            <a:endParaRPr lang="en-GB" sz="1800" dirty="0" smtClean="0"/>
          </a:p>
          <a:p>
            <a:pPr marL="285750" indent="-285750">
              <a:buFont typeface="Arial" panose="020B0604020202020204" pitchFamily="34" charset="0"/>
              <a:buChar char="•"/>
            </a:pPr>
            <a:r>
              <a:rPr lang="en-GB" sz="2000" dirty="0" smtClean="0"/>
              <a:t>Requirements from RAN perspective:</a:t>
            </a:r>
            <a:endParaRPr lang="en-GB" sz="2000" dirty="0"/>
          </a:p>
          <a:p>
            <a:pPr marL="516150" lvl="1" indent="-285750">
              <a:buFont typeface="Arial" panose="020B0604020202020204" pitchFamily="34" charset="0"/>
              <a:buChar char="•"/>
            </a:pPr>
            <a:r>
              <a:rPr lang="en-GB" sz="1800" dirty="0" smtClean="0"/>
              <a:t>S-NSSAI(s) is required during the RRC connection establishment to perform slice related overload control at NG-RAN.</a:t>
            </a:r>
          </a:p>
          <a:p>
            <a:pPr marL="516150" lvl="1" indent="-285750">
              <a:buFont typeface="Arial" panose="020B0604020202020204" pitchFamily="34" charset="0"/>
              <a:buChar char="•"/>
            </a:pPr>
            <a:r>
              <a:rPr lang="en-GB" sz="1800" dirty="0" smtClean="0"/>
              <a:t>S-NSSAI(s) is required during the RRC connection establishment for following RAN related function:	</a:t>
            </a:r>
          </a:p>
          <a:p>
            <a:pPr marL="748350" lvl="2" indent="-285750">
              <a:buFont typeface="Arial" panose="020B0604020202020204" pitchFamily="34" charset="0"/>
              <a:buChar char="•"/>
            </a:pPr>
            <a:r>
              <a:rPr lang="en-GB" sz="1400" dirty="0" smtClean="0"/>
              <a:t>To check slice availability: </a:t>
            </a:r>
          </a:p>
          <a:p>
            <a:pPr marL="978750" lvl="3" indent="-285750">
              <a:buFont typeface="Arial" panose="020B0604020202020204" pitchFamily="34" charset="0"/>
              <a:buChar char="•"/>
            </a:pPr>
            <a:r>
              <a:rPr lang="en-GB" dirty="0" smtClean="0"/>
              <a:t>A slice may not be deployed homogeneously in  the network. Therefore a NG-RAN needs slice information to check if the slice is available at the location. </a:t>
            </a:r>
            <a:r>
              <a:rPr lang="en-GB" dirty="0" smtClean="0">
                <a:sym typeface="Wingdings" panose="05000000000000000000" pitchFamily="2" charset="2"/>
              </a:rPr>
              <a:t> See 38.413 </a:t>
            </a:r>
            <a:r>
              <a:rPr lang="en-GB" altLang="ja-JP" dirty="0" smtClean="0"/>
              <a:t>Slice </a:t>
            </a:r>
            <a:r>
              <a:rPr lang="en-GB" altLang="ja-JP" dirty="0"/>
              <a:t>Support </a:t>
            </a:r>
            <a:r>
              <a:rPr lang="en-GB" altLang="ja-JP" dirty="0" smtClean="0"/>
              <a:t>List IE in the NG setup response message.</a:t>
            </a:r>
            <a:endParaRPr lang="en-GB" dirty="0" smtClean="0"/>
          </a:p>
          <a:p>
            <a:pPr marL="748350" lvl="2" indent="-285750">
              <a:buFont typeface="Arial" panose="020B0604020202020204" pitchFamily="34" charset="0"/>
              <a:buChar char="•"/>
            </a:pPr>
            <a:endParaRPr lang="en-GB" sz="1600" dirty="0" smtClean="0"/>
          </a:p>
          <a:p>
            <a:pPr marL="516150" lvl="1" indent="-285750">
              <a:buFont typeface="Arial" panose="020B0604020202020204" pitchFamily="34" charset="0"/>
              <a:buChar char="•"/>
            </a:pPr>
            <a:endParaRPr lang="en-GB" sz="1800" dirty="0" smtClean="0"/>
          </a:p>
          <a:p>
            <a:pPr marL="748350" lvl="2" indent="-285750">
              <a:buFont typeface="Arial" panose="020B0604020202020204" pitchFamily="34" charset="0"/>
              <a:buChar char="•"/>
            </a:pPr>
            <a:endParaRPr lang="en-GB" sz="1600" dirty="0"/>
          </a:p>
          <a:p>
            <a:pPr lvl="2"/>
            <a:endParaRPr lang="en-GB" dirty="0"/>
          </a:p>
          <a:p>
            <a:endParaRPr lang="en-GB" dirty="0"/>
          </a:p>
        </p:txBody>
      </p:sp>
    </p:spTree>
    <p:extLst>
      <p:ext uri="{BB962C8B-B14F-4D97-AF65-F5344CB8AC3E}">
        <p14:creationId xmlns:p14="http://schemas.microsoft.com/office/powerpoint/2010/main" val="943410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a:t>1</a:t>
            </a:r>
            <a:r>
              <a:rPr lang="en-GB" b="1" dirty="0" smtClean="0"/>
              <a:t>. Requirements (2/2)</a:t>
            </a:r>
            <a:endParaRPr lang="en-GB" b="1" dirty="0"/>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0" y="1016380"/>
            <a:ext cx="8407223" cy="4747200"/>
          </a:xfrm>
        </p:spPr>
        <p:txBody>
          <a:bodyPr>
            <a:normAutofit/>
          </a:bodyPr>
          <a:lstStyle/>
          <a:p>
            <a:pPr marL="285750" indent="-285750">
              <a:buFont typeface="Arial" panose="020B0604020202020204" pitchFamily="34" charset="0"/>
              <a:buChar char="•"/>
            </a:pPr>
            <a:r>
              <a:rPr lang="en-GB" sz="1800" dirty="0" smtClean="0"/>
              <a:t>Resource </a:t>
            </a:r>
            <a:r>
              <a:rPr lang="en-GB" sz="1800" dirty="0"/>
              <a:t>management between slices</a:t>
            </a:r>
            <a:endParaRPr lang="en-IN" sz="1800" dirty="0"/>
          </a:p>
          <a:p>
            <a:pPr marL="516150" lvl="1" indent="-285750">
              <a:buFont typeface="Arial" panose="020B0604020202020204" pitchFamily="34" charset="0"/>
              <a:buChar char="•"/>
            </a:pPr>
            <a:r>
              <a:rPr lang="en-GB" dirty="0"/>
              <a:t>NG-RAN supports policy enforcement between slices as per service level agreements. It should be possible for a single NG-RAN node to support multiple slices. The NG-RAN should be free to apply the best RRM policy for the SLA in place to each supported slice.</a:t>
            </a:r>
          </a:p>
          <a:p>
            <a:pPr marL="285750" indent="-285750">
              <a:buFont typeface="Arial" panose="020B0604020202020204" pitchFamily="34" charset="0"/>
              <a:buChar char="•"/>
            </a:pPr>
            <a:r>
              <a:rPr lang="en-GB" sz="1800" dirty="0" smtClean="0"/>
              <a:t>Resource </a:t>
            </a:r>
            <a:r>
              <a:rPr lang="en-GB" sz="1800" dirty="0"/>
              <a:t>isolation between slices</a:t>
            </a:r>
            <a:endParaRPr lang="en-IN" sz="1800" dirty="0"/>
          </a:p>
          <a:p>
            <a:pPr marL="516150" lvl="1" indent="-285750">
              <a:buFont typeface="Arial" panose="020B0604020202020204" pitchFamily="34" charset="0"/>
              <a:buChar char="•"/>
            </a:pPr>
            <a:r>
              <a:rPr lang="en-GB" dirty="0" smtClean="0"/>
              <a:t>the </a:t>
            </a:r>
            <a:r>
              <a:rPr lang="en-GB" dirty="0"/>
              <a:t>NG-RAN supports resource isolation between slices. NG-RAN resource isolation may be achieved by means of RRM policies and protection mechanisms that should avoid that shortage of shared resources in one slice breaks the service level agreement for another slice. It should be possible to fully dedicate NG-RAN resources to a certain slice. How NG-RAN supports resource isolation is implementation dependent</a:t>
            </a:r>
            <a:r>
              <a:rPr lang="en-GB" dirty="0" smtClean="0"/>
              <a:t>.</a:t>
            </a:r>
          </a:p>
          <a:p>
            <a:pPr marL="285750" indent="-285750">
              <a:buFont typeface="Arial" panose="020B0604020202020204" pitchFamily="34" charset="0"/>
              <a:buChar char="•"/>
            </a:pPr>
            <a:r>
              <a:rPr lang="en-GB" sz="1800" b="1" dirty="0" smtClean="0">
                <a:solidFill>
                  <a:srgbClr val="FF0000"/>
                </a:solidFill>
              </a:rPr>
              <a:t>Optimal </a:t>
            </a:r>
            <a:r>
              <a:rPr lang="en-GB" sz="1800" b="1" dirty="0">
                <a:solidFill>
                  <a:srgbClr val="FF0000"/>
                </a:solidFill>
              </a:rPr>
              <a:t>AMF selection </a:t>
            </a:r>
            <a:r>
              <a:rPr lang="en-GB" sz="1800" b="1" dirty="0" smtClean="0">
                <a:solidFill>
                  <a:srgbClr val="FF0000"/>
                </a:solidFill>
              </a:rPr>
              <a:t>procedure</a:t>
            </a:r>
          </a:p>
          <a:p>
            <a:pPr marL="516150" lvl="1" indent="-285750">
              <a:buFont typeface="Arial" panose="020B0604020202020204" pitchFamily="34" charset="0"/>
              <a:buChar char="•"/>
            </a:pPr>
            <a:r>
              <a:rPr lang="en-GB" b="1" dirty="0" smtClean="0">
                <a:solidFill>
                  <a:srgbClr val="FF0000"/>
                </a:solidFill>
              </a:rPr>
              <a:t>S-NSSAI(s) are required at the NG-RAN to perform optimal AMF selection at NG-RAN.</a:t>
            </a:r>
            <a:endParaRPr lang="en-IN" b="1" dirty="0">
              <a:solidFill>
                <a:srgbClr val="FF0000"/>
              </a:solidFill>
            </a:endParaRPr>
          </a:p>
          <a:p>
            <a:pPr marL="285750" indent="-285750" hangingPunct="0">
              <a:buFontTx/>
              <a:buChar char="-"/>
            </a:pPr>
            <a:endParaRPr lang="en-IN" dirty="0"/>
          </a:p>
          <a:p>
            <a:pPr marL="516150" lvl="1" indent="-285750">
              <a:buFont typeface="Arial" panose="020B0604020202020204" pitchFamily="34" charset="0"/>
              <a:buChar char="•"/>
            </a:pPr>
            <a:endParaRPr lang="en-GB" sz="1800" dirty="0" smtClean="0"/>
          </a:p>
          <a:p>
            <a:pPr marL="748350" lvl="2" indent="-285750">
              <a:buFont typeface="Arial" panose="020B0604020202020204" pitchFamily="34" charset="0"/>
              <a:buChar char="•"/>
            </a:pPr>
            <a:endParaRPr lang="en-GB" sz="1600" dirty="0"/>
          </a:p>
          <a:p>
            <a:pPr lvl="2"/>
            <a:endParaRPr lang="en-GB" dirty="0"/>
          </a:p>
          <a:p>
            <a:endParaRPr lang="en-GB" dirty="0"/>
          </a:p>
        </p:txBody>
      </p:sp>
    </p:spTree>
    <p:extLst>
      <p:ext uri="{BB962C8B-B14F-4D97-AF65-F5344CB8AC3E}">
        <p14:creationId xmlns:p14="http://schemas.microsoft.com/office/powerpoint/2010/main" val="2784204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smtClean="0"/>
              <a:t>2. Observation and problem Statement</a:t>
            </a:r>
            <a:endParaRPr lang="en-GB" b="1" dirty="0"/>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1" y="865425"/>
            <a:ext cx="8407223" cy="5841620"/>
          </a:xfrm>
        </p:spPr>
        <p:txBody>
          <a:bodyPr>
            <a:normAutofit/>
          </a:bodyPr>
          <a:lstStyle/>
          <a:p>
            <a:pPr marL="516150" lvl="1" indent="-285750">
              <a:buFont typeface="Arial" panose="020B0604020202020204" pitchFamily="34" charset="0"/>
              <a:buChar char="•"/>
            </a:pPr>
            <a:endParaRPr lang="en-US" sz="1800" dirty="0" smtClean="0"/>
          </a:p>
          <a:p>
            <a:pPr marL="516150" lvl="1" indent="-285750">
              <a:buFont typeface="Arial" panose="020B0604020202020204" pitchFamily="34" charset="0"/>
              <a:buChar char="•"/>
            </a:pPr>
            <a:r>
              <a:rPr lang="en-US" sz="1800" dirty="0" smtClean="0"/>
              <a:t>As described in the background slide the Rel-15 specification at any given time e</a:t>
            </a:r>
            <a:r>
              <a:rPr lang="en-US" sz="1600" dirty="0" smtClean="0"/>
              <a:t>ither fulfil the SA plenary requirement to not send  Slice identity (S-NSSAI) without encryption or the RAN requirement to send S-NSSAI during RRC Connection establishment but the S-NSSAI is sent in plain text in the </a:t>
            </a:r>
            <a:r>
              <a:rPr lang="en-US" sz="1600" dirty="0" err="1" smtClean="0"/>
              <a:t>msg</a:t>
            </a:r>
            <a:r>
              <a:rPr lang="en-US" sz="1600" dirty="0" smtClean="0"/>
              <a:t> 5 (RRC Connection  Setup Complete).</a:t>
            </a:r>
          </a:p>
          <a:p>
            <a:pPr marL="516150" lvl="1" indent="-285750">
              <a:buFont typeface="Arial" panose="020B0604020202020204" pitchFamily="34" charset="0"/>
              <a:buChar char="•"/>
            </a:pPr>
            <a:endParaRPr lang="en-US" sz="1600" dirty="0" smtClean="0"/>
          </a:p>
          <a:p>
            <a:pPr marL="516150" lvl="1" indent="-285750">
              <a:buFont typeface="Arial" panose="020B0604020202020204" pitchFamily="34" charset="0"/>
              <a:buChar char="•"/>
            </a:pPr>
            <a:r>
              <a:rPr lang="en-US" sz="1600" dirty="0" smtClean="0"/>
              <a:t>The Rel-15 specification </a:t>
            </a:r>
            <a:r>
              <a:rPr lang="en-US" sz="1600" b="1" dirty="0" smtClean="0">
                <a:solidFill>
                  <a:srgbClr val="FF0000"/>
                </a:solidFill>
              </a:rPr>
              <a:t>DOES NOT </a:t>
            </a:r>
            <a:r>
              <a:rPr lang="en-US" sz="1600" dirty="0" smtClean="0"/>
              <a:t>fulfil the requirements from both SA plenary and RAN requirements. The operator </a:t>
            </a:r>
            <a:r>
              <a:rPr lang="en-US" sz="1600" b="1" dirty="0" smtClean="0">
                <a:solidFill>
                  <a:srgbClr val="FF0000"/>
                </a:solidFill>
              </a:rPr>
              <a:t>CAN NOT </a:t>
            </a:r>
            <a:r>
              <a:rPr lang="en-US" sz="1600" dirty="0" smtClean="0"/>
              <a:t>implement SA plenary requirement and RAN requirement at the same time.</a:t>
            </a:r>
            <a:endParaRPr lang="en-US" sz="1600" dirty="0"/>
          </a:p>
        </p:txBody>
      </p:sp>
    </p:spTree>
    <p:extLst>
      <p:ext uri="{BB962C8B-B14F-4D97-AF65-F5344CB8AC3E}">
        <p14:creationId xmlns:p14="http://schemas.microsoft.com/office/powerpoint/2010/main" val="3135652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D29523-E4FF-45B0-970F-CEE28D5078E7}"/>
              </a:ext>
            </a:extLst>
          </p:cNvPr>
          <p:cNvSpPr>
            <a:spLocks noGrp="1"/>
          </p:cNvSpPr>
          <p:nvPr>
            <p:ph type="body" sz="quarter" idx="11"/>
          </p:nvPr>
        </p:nvSpPr>
        <p:spPr/>
        <p:txBody>
          <a:bodyPr/>
          <a:lstStyle/>
          <a:p>
            <a:r>
              <a:rPr lang="en-GB" b="1" dirty="0" smtClean="0"/>
              <a:t>3. Release 16 discussion in SA2#129bis </a:t>
            </a:r>
            <a:endParaRPr lang="en-GB" b="1" dirty="0"/>
          </a:p>
        </p:txBody>
      </p:sp>
      <p:sp>
        <p:nvSpPr>
          <p:cNvPr id="4" name="Text Placeholder 3">
            <a:extLst>
              <a:ext uri="{FF2B5EF4-FFF2-40B4-BE49-F238E27FC236}">
                <a16:creationId xmlns:a16="http://schemas.microsoft.com/office/drawing/2014/main" id="{99A334A2-9BAC-4048-8C50-849831F2267C}"/>
              </a:ext>
            </a:extLst>
          </p:cNvPr>
          <p:cNvSpPr>
            <a:spLocks noGrp="1"/>
          </p:cNvSpPr>
          <p:nvPr>
            <p:ph type="body" sz="quarter" idx="12"/>
          </p:nvPr>
        </p:nvSpPr>
        <p:spPr>
          <a:xfrm>
            <a:off x="417600" y="1016380"/>
            <a:ext cx="8407223" cy="4747200"/>
          </a:xfrm>
        </p:spPr>
        <p:txBody>
          <a:bodyPr>
            <a:normAutofit/>
          </a:bodyPr>
          <a:lstStyle/>
          <a:p>
            <a:pPr marL="285750" lvl="1" indent="-285750">
              <a:buFont typeface="Arial" panose="020B0604020202020204" pitchFamily="34" charset="0"/>
              <a:buChar char="•"/>
            </a:pPr>
            <a:r>
              <a:rPr lang="en-GB" sz="2000" dirty="0"/>
              <a:t>NEC provided the discussion paper S2-1812156 in SA2#129bis in order </a:t>
            </a:r>
            <a:r>
              <a:rPr lang="en-GB" sz="2000" dirty="0" smtClean="0"/>
              <a:t>remove the limitation</a:t>
            </a:r>
            <a:r>
              <a:rPr lang="en-GB" sz="2000" dirty="0"/>
              <a:t>, as stated in the background section, </a:t>
            </a:r>
            <a:r>
              <a:rPr lang="en-GB" sz="2000" dirty="0" smtClean="0"/>
              <a:t>in </a:t>
            </a:r>
            <a:r>
              <a:rPr lang="en-GB" sz="2000" dirty="0"/>
              <a:t>Release 16.</a:t>
            </a:r>
          </a:p>
          <a:p>
            <a:pPr marL="285750" lvl="1" indent="-285750">
              <a:buFont typeface="Arial" panose="020B0604020202020204" pitchFamily="34" charset="0"/>
              <a:buChar char="•"/>
            </a:pPr>
            <a:r>
              <a:rPr lang="en-GB" sz="2000" dirty="0" smtClean="0"/>
              <a:t>This is of NEC’s view that there are a few mechanisms to satisfy both Security related slice requirements on AS layer and RAN related slice requirements at the same time.</a:t>
            </a:r>
          </a:p>
          <a:p>
            <a:pPr marL="285750" lvl="1" indent="-285750">
              <a:buFont typeface="Arial" panose="020B0604020202020204" pitchFamily="34" charset="0"/>
              <a:buChar char="•"/>
            </a:pPr>
            <a:endParaRPr lang="en-GB" sz="2000" dirty="0" smtClean="0"/>
          </a:p>
          <a:p>
            <a:pPr marL="285750" lvl="1" indent="-285750">
              <a:buFont typeface="Arial" panose="020B0604020202020204" pitchFamily="34" charset="0"/>
              <a:buChar char="•"/>
            </a:pPr>
            <a:r>
              <a:rPr lang="en-GB" sz="2000" dirty="0" smtClean="0"/>
              <a:t>The outcome </a:t>
            </a:r>
            <a:r>
              <a:rPr lang="en-GB" sz="2000" dirty="0"/>
              <a:t>of the </a:t>
            </a:r>
            <a:r>
              <a:rPr lang="en-GB" sz="2000" dirty="0" smtClean="0"/>
              <a:t>SA2 discussion was </a:t>
            </a:r>
            <a:r>
              <a:rPr lang="en-GB" sz="2000" u="sng" dirty="0"/>
              <a:t>to discuss and investigate this issue in </a:t>
            </a:r>
            <a:r>
              <a:rPr lang="en-GB" sz="2000" u="sng" dirty="0" smtClean="0"/>
              <a:t>SA3 first</a:t>
            </a:r>
            <a:r>
              <a:rPr lang="en-GB" sz="2000" dirty="0" smtClean="0"/>
              <a:t>.</a:t>
            </a:r>
            <a:endParaRPr lang="en-GB" sz="2000" dirty="0"/>
          </a:p>
          <a:p>
            <a:pPr marL="285750" lvl="2" indent="-285750">
              <a:buFont typeface="Arial" panose="020B0604020202020204" pitchFamily="34" charset="0"/>
              <a:buChar char="•"/>
            </a:pPr>
            <a:endParaRPr lang="en-GB" sz="2000" dirty="0"/>
          </a:p>
          <a:p>
            <a:pPr marL="285750" lvl="2" indent="-285750">
              <a:buFont typeface="Arial" panose="020B0604020202020204" pitchFamily="34" charset="0"/>
              <a:buChar char="•"/>
            </a:pPr>
            <a:endParaRPr lang="en-GB" sz="2000" dirty="0"/>
          </a:p>
          <a:p>
            <a:pPr marL="285750" indent="-285750">
              <a:buFont typeface="Arial" panose="020B0604020202020204" pitchFamily="34" charset="0"/>
              <a:buChar char="•"/>
            </a:pPr>
            <a:endParaRPr lang="en-GB" sz="2000" dirty="0"/>
          </a:p>
        </p:txBody>
      </p:sp>
    </p:spTree>
    <p:extLst>
      <p:ext uri="{BB962C8B-B14F-4D97-AF65-F5344CB8AC3E}">
        <p14:creationId xmlns:p14="http://schemas.microsoft.com/office/powerpoint/2010/main" val="29156513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5CEF15-1D1F-4A79-94AC-FBE5FD553291}"/>
              </a:ext>
            </a:extLst>
          </p:cNvPr>
          <p:cNvSpPr>
            <a:spLocks noGrp="1"/>
          </p:cNvSpPr>
          <p:nvPr>
            <p:ph type="body" sz="quarter" idx="11"/>
          </p:nvPr>
        </p:nvSpPr>
        <p:spPr/>
        <p:txBody>
          <a:bodyPr/>
          <a:lstStyle/>
          <a:p>
            <a:r>
              <a:rPr lang="en-GB" sz="2400" b="1" dirty="0" smtClean="0"/>
              <a:t>4. Proposal</a:t>
            </a:r>
            <a:endParaRPr lang="en-GB" sz="2400" b="1" dirty="0"/>
          </a:p>
        </p:txBody>
      </p:sp>
      <p:sp>
        <p:nvSpPr>
          <p:cNvPr id="4" name="Text Placeholder 3">
            <a:extLst>
              <a:ext uri="{FF2B5EF4-FFF2-40B4-BE49-F238E27FC236}">
                <a16:creationId xmlns:a16="http://schemas.microsoft.com/office/drawing/2014/main" id="{0CB31B65-4E81-4D1E-8D14-1394F56C8546}"/>
              </a:ext>
            </a:extLst>
          </p:cNvPr>
          <p:cNvSpPr>
            <a:spLocks noGrp="1"/>
          </p:cNvSpPr>
          <p:nvPr>
            <p:ph type="body" sz="quarter" idx="12"/>
          </p:nvPr>
        </p:nvSpPr>
        <p:spPr>
          <a:xfrm>
            <a:off x="434508" y="1069678"/>
            <a:ext cx="8308800" cy="5117524"/>
          </a:xfrm>
        </p:spPr>
        <p:txBody>
          <a:bodyPr>
            <a:normAutofit/>
          </a:bodyPr>
          <a:lstStyle/>
          <a:p>
            <a:pPr marL="285750" indent="-285750">
              <a:buFont typeface="Arial" panose="020B0604020202020204" pitchFamily="34" charset="0"/>
              <a:buChar char="•"/>
            </a:pPr>
            <a:r>
              <a:rPr lang="en-GB" altLang="ja-JP" dirty="0"/>
              <a:t>SA3 should agree </a:t>
            </a:r>
            <a:r>
              <a:rPr lang="en-GB" altLang="ja-JP" dirty="0" smtClean="0"/>
              <a:t>to provide </a:t>
            </a:r>
            <a:r>
              <a:rPr lang="en-GB" altLang="ja-JP" dirty="0"/>
              <a:t>NSSAI protection in Release-16.</a:t>
            </a:r>
          </a:p>
          <a:p>
            <a:pPr marL="285750" indent="-285750">
              <a:buFont typeface="Arial" panose="020B0604020202020204" pitchFamily="34" charset="0"/>
              <a:buChar char="•"/>
            </a:pPr>
            <a:r>
              <a:rPr lang="en-GB" altLang="ja-JP" dirty="0" smtClean="0"/>
              <a:t>Two options to do so:</a:t>
            </a:r>
          </a:p>
          <a:p>
            <a:pPr marL="516150" lvl="1" indent="-285750">
              <a:buFont typeface="Arial" panose="020B0604020202020204" pitchFamily="34" charset="0"/>
              <a:buChar char="•"/>
            </a:pPr>
            <a:r>
              <a:rPr lang="en-GB" altLang="ja-JP" dirty="0" smtClean="0"/>
              <a:t>Create a CR as living document</a:t>
            </a:r>
          </a:p>
          <a:p>
            <a:pPr marL="516150" lvl="1" indent="-285750">
              <a:buFont typeface="Arial" panose="020B0604020202020204" pitchFamily="34" charset="0"/>
              <a:buChar char="•"/>
            </a:pPr>
            <a:r>
              <a:rPr lang="en-GB" altLang="ja-JP" dirty="0" smtClean="0"/>
              <a:t>Agreeing a WID that creates a TR capturing rationale and a CR to TS 33.501 as final deliverable</a:t>
            </a:r>
          </a:p>
          <a:p>
            <a:pPr marL="748350" lvl="2" indent="-285750">
              <a:buFont typeface="Arial" panose="020B0604020202020204" pitchFamily="34" charset="0"/>
              <a:buChar char="•"/>
            </a:pPr>
            <a:r>
              <a:rPr lang="en-GB" altLang="ja-JP" dirty="0" smtClean="0"/>
              <a:t>CR as living document can be kept along side</a:t>
            </a:r>
          </a:p>
          <a:p>
            <a:pPr marL="285750" indent="-285750">
              <a:buFont typeface="Arial" panose="020B0604020202020204" pitchFamily="34" charset="0"/>
              <a:buChar char="•"/>
            </a:pPr>
            <a:r>
              <a:rPr lang="en-GB" altLang="ja-JP" dirty="0" smtClean="0"/>
              <a:t>Proposed timelines:</a:t>
            </a:r>
          </a:p>
          <a:p>
            <a:pPr marL="516150" lvl="1" indent="-285750">
              <a:buFont typeface="Arial" panose="020B0604020202020204" pitchFamily="34" charset="0"/>
              <a:buChar char="•"/>
            </a:pPr>
            <a:r>
              <a:rPr lang="en-GB" altLang="ja-JP" dirty="0" smtClean="0"/>
              <a:t>Finish CR to TS 33.501 by SA#85</a:t>
            </a:r>
          </a:p>
          <a:p>
            <a:pPr marL="516150" lvl="1" indent="-285750">
              <a:buFont typeface="Arial" panose="020B0604020202020204" pitchFamily="34" charset="0"/>
              <a:buChar char="•"/>
            </a:pPr>
            <a:r>
              <a:rPr lang="en-GB" altLang="ja-JP" dirty="0" smtClean="0"/>
              <a:t>WID option:</a:t>
            </a:r>
          </a:p>
          <a:p>
            <a:pPr marL="748350" lvl="2" indent="-285750">
              <a:buFont typeface="Arial" panose="020B0604020202020204" pitchFamily="34" charset="0"/>
              <a:buChar char="•"/>
            </a:pPr>
            <a:r>
              <a:rPr lang="en-GB" altLang="ja-JP" dirty="0" smtClean="0"/>
              <a:t>Conclude TR by SA#84 as well</a:t>
            </a:r>
          </a:p>
          <a:p>
            <a:pPr marL="748350" lvl="2" indent="-285750">
              <a:buFont typeface="Arial" panose="020B0604020202020204" pitchFamily="34" charset="0"/>
              <a:buChar char="•"/>
            </a:pPr>
            <a:r>
              <a:rPr lang="en-GB" altLang="ja-JP" dirty="0" smtClean="0"/>
              <a:t>Send TR for approval </a:t>
            </a:r>
            <a:r>
              <a:rPr lang="en-GB" altLang="ja-JP" smtClean="0"/>
              <a:t>for SA#85</a:t>
            </a:r>
            <a:endParaRPr lang="en-GB" altLang="ja-JP" dirty="0" smtClean="0"/>
          </a:p>
          <a:p>
            <a:pPr marL="285750" indent="-285750">
              <a:buFont typeface="Arial" panose="020B0604020202020204" pitchFamily="34" charset="0"/>
              <a:buChar char="•"/>
            </a:pPr>
            <a:r>
              <a:rPr lang="en-GB" altLang="ja-JP" dirty="0" smtClean="0"/>
              <a:t>Conference calls will have to be held</a:t>
            </a:r>
          </a:p>
          <a:p>
            <a:pPr marL="285750" indent="-285750">
              <a:buFont typeface="Arial" panose="020B0604020202020204" pitchFamily="34" charset="0"/>
              <a:buChar char="•"/>
            </a:pPr>
            <a:r>
              <a:rPr lang="en-GB" altLang="ja-JP" dirty="0" smtClean="0"/>
              <a:t>NEC happy to take the lead</a:t>
            </a:r>
          </a:p>
          <a:p>
            <a:pPr marL="285750" indent="-285750">
              <a:buFont typeface="Arial" panose="020B0604020202020204" pitchFamily="34" charset="0"/>
              <a:buChar char="•"/>
            </a:pPr>
            <a:endParaRPr lang="en-GB" altLang="ja-JP" dirty="0" smtClean="0"/>
          </a:p>
        </p:txBody>
      </p:sp>
    </p:spTree>
    <p:extLst>
      <p:ext uri="{BB962C8B-B14F-4D97-AF65-F5344CB8AC3E}">
        <p14:creationId xmlns:p14="http://schemas.microsoft.com/office/powerpoint/2010/main" val="21720153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5CEF15-1D1F-4A79-94AC-FBE5FD553291}"/>
              </a:ext>
            </a:extLst>
          </p:cNvPr>
          <p:cNvSpPr>
            <a:spLocks noGrp="1"/>
          </p:cNvSpPr>
          <p:nvPr>
            <p:ph type="body" sz="quarter" idx="11"/>
          </p:nvPr>
        </p:nvSpPr>
        <p:spPr/>
        <p:txBody>
          <a:bodyPr/>
          <a:lstStyle/>
          <a:p>
            <a:r>
              <a:rPr lang="en-GB" sz="2400" b="1" dirty="0"/>
              <a:t>5</a:t>
            </a:r>
            <a:r>
              <a:rPr lang="en-GB" sz="2400" b="1" dirty="0" smtClean="0"/>
              <a:t>. WID option</a:t>
            </a:r>
            <a:endParaRPr lang="en-GB" sz="2400" b="1" dirty="0"/>
          </a:p>
        </p:txBody>
      </p:sp>
      <p:sp>
        <p:nvSpPr>
          <p:cNvPr id="4" name="Text Placeholder 3">
            <a:extLst>
              <a:ext uri="{FF2B5EF4-FFF2-40B4-BE49-F238E27FC236}">
                <a16:creationId xmlns:a16="http://schemas.microsoft.com/office/drawing/2014/main" id="{0CB31B65-4E81-4D1E-8D14-1394F56C8546}"/>
              </a:ext>
            </a:extLst>
          </p:cNvPr>
          <p:cNvSpPr>
            <a:spLocks noGrp="1"/>
          </p:cNvSpPr>
          <p:nvPr>
            <p:ph type="body" sz="quarter" idx="12"/>
          </p:nvPr>
        </p:nvSpPr>
        <p:spPr>
          <a:xfrm>
            <a:off x="434508" y="1069678"/>
            <a:ext cx="8308800" cy="5117524"/>
          </a:xfrm>
        </p:spPr>
        <p:txBody>
          <a:bodyPr>
            <a:normAutofit/>
          </a:bodyPr>
          <a:lstStyle/>
          <a:p>
            <a:pPr marL="285750" indent="-285750">
              <a:buFont typeface="Arial" panose="020B0604020202020204" pitchFamily="34" charset="0"/>
              <a:buChar char="•"/>
            </a:pPr>
            <a:r>
              <a:rPr lang="en-GB" altLang="ja-JP" dirty="0" smtClean="0"/>
              <a:t>The </a:t>
            </a:r>
            <a:r>
              <a:rPr lang="en-GB" altLang="ja-JP" dirty="0"/>
              <a:t>WID should focus on solutions that meet the </a:t>
            </a:r>
            <a:r>
              <a:rPr lang="en-GB" altLang="ja-JP" smtClean="0"/>
              <a:t>SA plenary </a:t>
            </a:r>
            <a:r>
              <a:rPr lang="en-GB" altLang="ja-JP" dirty="0"/>
              <a:t>and RAN criteria:</a:t>
            </a:r>
          </a:p>
          <a:p>
            <a:pPr marL="516150" lvl="1" indent="-285750">
              <a:buFont typeface="Arial" panose="020B0604020202020204" pitchFamily="34" charset="0"/>
              <a:buChar char="•"/>
            </a:pPr>
            <a:r>
              <a:rPr lang="en-US" altLang="ja-JP" dirty="0"/>
              <a:t>S-NSSAI shall be send encrypted in the AS and NAS.</a:t>
            </a:r>
          </a:p>
          <a:p>
            <a:pPr marL="516150" lvl="1" indent="-285750">
              <a:buFont typeface="Arial" panose="020B0604020202020204" pitchFamily="34" charset="0"/>
              <a:buChar char="•"/>
            </a:pPr>
            <a:r>
              <a:rPr lang="en-US" altLang="ja-JP" dirty="0"/>
              <a:t>S-NSSAI(s) is required during the RRC connection establishment to perform slice related overload control at NG-RAN.</a:t>
            </a:r>
          </a:p>
          <a:p>
            <a:pPr marL="516150" lvl="1" indent="-285750">
              <a:buFont typeface="Arial" panose="020B0604020202020204" pitchFamily="34" charset="0"/>
              <a:buChar char="•"/>
            </a:pPr>
            <a:r>
              <a:rPr lang="en-US" altLang="ja-JP" dirty="0"/>
              <a:t>S-NSSAI(s) is required during the RRC connection establishment for AMF selection by RAN.</a:t>
            </a:r>
          </a:p>
          <a:p>
            <a:pPr marL="285750" indent="-285750">
              <a:buFont typeface="Arial" panose="020B0604020202020204" pitchFamily="34" charset="0"/>
              <a:buChar char="•"/>
            </a:pPr>
            <a:endParaRPr lang="en-US" altLang="ja-JP" dirty="0"/>
          </a:p>
          <a:p>
            <a:pPr marL="285750" indent="-285750">
              <a:buFont typeface="Arial" panose="020B0604020202020204" pitchFamily="34" charset="0"/>
              <a:buChar char="•"/>
            </a:pPr>
            <a:r>
              <a:rPr lang="en-US" altLang="ja-JP" dirty="0"/>
              <a:t>We propose to limit the scope of the WID to:</a:t>
            </a:r>
          </a:p>
          <a:p>
            <a:pPr marL="516150" lvl="1" indent="-285750">
              <a:buFont typeface="Arial" panose="020B0604020202020204" pitchFamily="34" charset="0"/>
              <a:buChar char="•"/>
            </a:pPr>
            <a:r>
              <a:rPr lang="en-US" altLang="ja-JP" dirty="0"/>
              <a:t>Studying solutions for authenticated UEs only, i.e. for those cases where  AS or NAS security context is available.</a:t>
            </a:r>
          </a:p>
          <a:p>
            <a:pPr marL="516150" lvl="1" indent="-285750">
              <a:buFont typeface="Arial" panose="020B0604020202020204" pitchFamily="34" charset="0"/>
              <a:buChar char="•"/>
            </a:pPr>
            <a:r>
              <a:rPr lang="en-US" altLang="ja-JP" dirty="0"/>
              <a:t>Not to study solutions that require round trips to the home network</a:t>
            </a:r>
          </a:p>
          <a:p>
            <a:pPr marL="516150" lvl="1" indent="-285750">
              <a:buFont typeface="Arial" panose="020B0604020202020204" pitchFamily="34" charset="0"/>
              <a:buChar char="•"/>
            </a:pPr>
            <a:endParaRPr lang="en-US" altLang="ja-JP" dirty="0"/>
          </a:p>
          <a:p>
            <a:pPr marL="285750" indent="-285750">
              <a:buFont typeface="Arial" panose="020B0604020202020204" pitchFamily="34" charset="0"/>
              <a:buChar char="•"/>
            </a:pPr>
            <a:r>
              <a:rPr lang="en-US" altLang="ja-JP" dirty="0"/>
              <a:t>Output of the WID should be a TR and a CR to 33.501</a:t>
            </a:r>
          </a:p>
          <a:p>
            <a:pPr marL="285750" indent="-285750">
              <a:buFont typeface="Arial" panose="020B0604020202020204" pitchFamily="34" charset="0"/>
              <a:buChar char="•"/>
            </a:pPr>
            <a:endParaRPr lang="en-US" altLang="ja-JP" dirty="0"/>
          </a:p>
          <a:p>
            <a:pPr marL="285750" indent="-285750">
              <a:buFont typeface="Arial" panose="020B0604020202020204" pitchFamily="34" charset="0"/>
              <a:buChar char="•"/>
            </a:pPr>
            <a:r>
              <a:rPr lang="en-US" altLang="ja-JP" dirty="0"/>
              <a:t>A companion contribution proposes the WID</a:t>
            </a:r>
            <a:endParaRPr lang="en-GB" altLang="ja-JP" dirty="0"/>
          </a:p>
        </p:txBody>
      </p:sp>
    </p:spTree>
    <p:extLst>
      <p:ext uri="{BB962C8B-B14F-4D97-AF65-F5344CB8AC3E}">
        <p14:creationId xmlns:p14="http://schemas.microsoft.com/office/powerpoint/2010/main" val="31127841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5CEF15-1D1F-4A79-94AC-FBE5FD553291}"/>
              </a:ext>
            </a:extLst>
          </p:cNvPr>
          <p:cNvSpPr>
            <a:spLocks noGrp="1"/>
          </p:cNvSpPr>
          <p:nvPr>
            <p:ph type="body" sz="quarter" idx="11"/>
          </p:nvPr>
        </p:nvSpPr>
        <p:spPr/>
        <p:txBody>
          <a:bodyPr/>
          <a:lstStyle/>
          <a:p>
            <a:r>
              <a:rPr lang="en-GB" sz="2400" b="1" dirty="0"/>
              <a:t>7</a:t>
            </a:r>
            <a:r>
              <a:rPr lang="en-GB" sz="2400" b="1" dirty="0" smtClean="0"/>
              <a:t>. References </a:t>
            </a:r>
            <a:endParaRPr lang="en-GB" sz="2400" b="1" dirty="0"/>
          </a:p>
        </p:txBody>
      </p:sp>
      <p:sp>
        <p:nvSpPr>
          <p:cNvPr id="4" name="Text Placeholder 3">
            <a:extLst>
              <a:ext uri="{FF2B5EF4-FFF2-40B4-BE49-F238E27FC236}">
                <a16:creationId xmlns:a16="http://schemas.microsoft.com/office/drawing/2014/main" id="{0CB31B65-4E81-4D1E-8D14-1394F56C8546}"/>
              </a:ext>
            </a:extLst>
          </p:cNvPr>
          <p:cNvSpPr>
            <a:spLocks noGrp="1"/>
          </p:cNvSpPr>
          <p:nvPr>
            <p:ph type="body" sz="quarter" idx="12"/>
          </p:nvPr>
        </p:nvSpPr>
        <p:spPr>
          <a:xfrm>
            <a:off x="434508" y="1069678"/>
            <a:ext cx="8308800" cy="5117524"/>
          </a:xfrm>
        </p:spPr>
        <p:txBody>
          <a:bodyPr>
            <a:normAutofit/>
          </a:bodyPr>
          <a:lstStyle/>
          <a:p>
            <a:pPr marL="285750" indent="-285750">
              <a:buFont typeface="Arial" panose="020B0604020202020204" pitchFamily="34" charset="0"/>
              <a:buChar char="•"/>
            </a:pPr>
            <a:r>
              <a:rPr lang="en-IN" dirty="0"/>
              <a:t>[1]	LS from SA: SP-180914 “Guidance on initial NAS message protection”.</a:t>
            </a:r>
          </a:p>
          <a:p>
            <a:pPr marL="285750" indent="-285750">
              <a:buFont typeface="Arial" panose="020B0604020202020204" pitchFamily="34" charset="0"/>
              <a:buChar char="•"/>
            </a:pPr>
            <a:r>
              <a:rPr lang="en-IN" dirty="0"/>
              <a:t>[2]	LS from RAN2: R2-1816022 “Reply LS on initial NAS security agreements”.</a:t>
            </a:r>
          </a:p>
          <a:p>
            <a:pPr marL="285750" indent="-285750">
              <a:buFont typeface="Arial" panose="020B0604020202020204" pitchFamily="34" charset="0"/>
              <a:buChar char="•"/>
            </a:pPr>
            <a:r>
              <a:rPr lang="en-IN" dirty="0"/>
              <a:t>[3] 	LS from SA2: S2-1811568 “Reply LS on initial NAS security agreements”.</a:t>
            </a:r>
          </a:p>
          <a:p>
            <a:pPr marL="285750" indent="-285750">
              <a:buFont typeface="Arial" panose="020B0604020202020204" pitchFamily="34" charset="0"/>
              <a:buChar char="•"/>
            </a:pPr>
            <a:r>
              <a:rPr lang="en-IN" dirty="0"/>
              <a:t>[4]	</a:t>
            </a:r>
            <a:r>
              <a:rPr lang="en-US" dirty="0"/>
              <a:t> </a:t>
            </a:r>
            <a:r>
              <a:rPr lang="en-GB" dirty="0"/>
              <a:t>S2-1812156: </a:t>
            </a:r>
            <a:r>
              <a:rPr lang="en-US" dirty="0"/>
              <a:t>Coexistence of the AS security and slice information in the RAN during the </a:t>
            </a:r>
            <a:r>
              <a:rPr lang="en-GB" altLang="ja-JP" dirty="0"/>
              <a:t>RRC connection establishment procedure</a:t>
            </a:r>
            <a:endParaRPr lang="en-IN"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2115745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833</Words>
  <Application>Microsoft Office PowerPoint</Application>
  <PresentationFormat>On-screen Show (4:3)</PresentationFormat>
  <Paragraphs>80</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SimSun</vt:lpstr>
      <vt:lpstr>Arial</vt:lpstr>
      <vt:lpstr>Calibri</vt:lpstr>
      <vt:lpstr>Nokia Pure Headline Ultra Light</vt:lpstr>
      <vt:lpstr>Nokia Pure Text</vt:lpstr>
      <vt:lpstr>Nokia Pure Text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NEC Europe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Ver6</dc:creator>
  <cp:lastModifiedBy>PRADHEEP KUMAR S</cp:lastModifiedBy>
  <cp:revision>4</cp:revision>
  <dcterms:created xsi:type="dcterms:W3CDTF">2019-01-23T08:02:57Z</dcterms:created>
  <dcterms:modified xsi:type="dcterms:W3CDTF">2019-01-23T12:20:54Z</dcterms:modified>
</cp:coreProperties>
</file>